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3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2200">
        <a:latin typeface="Lucida Grande"/>
        <a:ea typeface="Lucida Grande"/>
        <a:cs typeface="Lucida Grande"/>
        <a:sym typeface="Lucida Grande"/>
      </a:defRPr>
    </a:lvl1pPr>
    <a:lvl2pPr indent="457200" defTabSz="457200" latinLnBrk="0">
      <a:defRPr sz="2200">
        <a:latin typeface="Lucida Grande"/>
        <a:ea typeface="Lucida Grande"/>
        <a:cs typeface="Lucida Grande"/>
        <a:sym typeface="Lucida Grande"/>
      </a:defRPr>
    </a:lvl2pPr>
    <a:lvl3pPr indent="914400" defTabSz="457200" latinLnBrk="0">
      <a:defRPr sz="2200">
        <a:latin typeface="Lucida Grande"/>
        <a:ea typeface="Lucida Grande"/>
        <a:cs typeface="Lucida Grande"/>
        <a:sym typeface="Lucida Grande"/>
      </a:defRPr>
    </a:lvl3pPr>
    <a:lvl4pPr indent="1371600" defTabSz="457200" latinLnBrk="0">
      <a:defRPr sz="2200">
        <a:latin typeface="Lucida Grande"/>
        <a:ea typeface="Lucida Grande"/>
        <a:cs typeface="Lucida Grande"/>
        <a:sym typeface="Lucida Grande"/>
      </a:defRPr>
    </a:lvl4pPr>
    <a:lvl5pPr indent="1828800" defTabSz="457200" latinLnBrk="0">
      <a:defRPr sz="2200">
        <a:latin typeface="Lucida Grande"/>
        <a:ea typeface="Lucida Grande"/>
        <a:cs typeface="Lucida Grande"/>
        <a:sym typeface="Lucida Grande"/>
      </a:defRPr>
    </a:lvl5pPr>
    <a:lvl6pPr indent="2286000" defTabSz="457200" latinLnBrk="0">
      <a:defRPr sz="2200">
        <a:latin typeface="Lucida Grande"/>
        <a:ea typeface="Lucida Grande"/>
        <a:cs typeface="Lucida Grande"/>
        <a:sym typeface="Lucida Grande"/>
      </a:defRPr>
    </a:lvl6pPr>
    <a:lvl7pPr indent="2743200" defTabSz="457200" latinLnBrk="0">
      <a:defRPr sz="2200">
        <a:latin typeface="Lucida Grande"/>
        <a:ea typeface="Lucida Grande"/>
        <a:cs typeface="Lucida Grande"/>
        <a:sym typeface="Lucida Grande"/>
      </a:defRPr>
    </a:lvl7pPr>
    <a:lvl8pPr indent="3200400" defTabSz="457200" latinLnBrk="0">
      <a:defRPr sz="2200">
        <a:latin typeface="Lucida Grande"/>
        <a:ea typeface="Lucida Grande"/>
        <a:cs typeface="Lucida Grande"/>
        <a:sym typeface="Lucida Grande"/>
      </a:defRPr>
    </a:lvl8pPr>
    <a:lvl9pPr indent="3657600" defTabSz="457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Pérez"/>
          <p:cNvSpPr txBox="1"/>
          <p:nvPr>
            <p:ph type="body" sz="quarter" idx="21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200"/>
            </a:lvl1pPr>
          </a:lstStyle>
          <a:p>
            <a:pPr/>
            <a:r>
              <a:t>– Juan Pérez</a:t>
            </a:r>
          </a:p>
        </p:txBody>
      </p:sp>
      <p:sp>
        <p:nvSpPr>
          <p:cNvPr id="94" name="“Escribe una cita aquí”"/>
          <p:cNvSpPr txBox="1"/>
          <p:nvPr>
            <p:ph type="body" sz="quarter" idx="22"/>
          </p:nvPr>
        </p:nvSpPr>
        <p:spPr>
          <a:xfrm>
            <a:off x="4833937" y="5997575"/>
            <a:ext cx="14716126" cy="863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“Escribe una cita aquí” </a:t>
            </a:r>
          </a:p>
        </p:txBody>
      </p:sp>
      <p:sp>
        <p:nvSpPr>
          <p:cNvPr id="95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21"/>
          </p:nvPr>
        </p:nvSpPr>
        <p:spPr>
          <a:xfrm>
            <a:off x="1208484" y="-71438"/>
            <a:ext cx="20788313" cy="1385887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sz="half" idx="21"/>
          </p:nvPr>
        </p:nvSpPr>
        <p:spPr>
          <a:xfrm>
            <a:off x="5334000" y="526851"/>
            <a:ext cx="13716000" cy="91440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21"/>
          </p:nvPr>
        </p:nvSpPr>
        <p:spPr>
          <a:xfrm>
            <a:off x="12013406" y="892968"/>
            <a:ext cx="11555016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0" algn="ctr">
              <a:spcBef>
                <a:spcPts val="0"/>
              </a:spcBef>
              <a:buSzTx/>
              <a:buNone/>
              <a:defRPr sz="5200"/>
            </a:lvl2pPr>
            <a:lvl3pPr marL="0" indent="0" algn="ctr">
              <a:spcBef>
                <a:spcPts val="0"/>
              </a:spcBef>
              <a:buSzTx/>
              <a:buNone/>
              <a:defRPr sz="5200"/>
            </a:lvl3pPr>
            <a:lvl4pPr marL="0" indent="0" algn="ctr">
              <a:spcBef>
                <a:spcPts val="0"/>
              </a:spcBef>
              <a:buSzTx/>
              <a:buNone/>
              <a:defRPr sz="5200"/>
            </a:lvl4pPr>
            <a:lvl5pPr marL="0" indent="0" algn="ctr">
              <a:spcBef>
                <a:spcPts val="0"/>
              </a:spcBef>
              <a:buSzTx/>
              <a:buNone/>
              <a:defRPr sz="52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21"/>
          </p:nvPr>
        </p:nvSpPr>
        <p:spPr>
          <a:xfrm>
            <a:off x="8405812" y="3643312"/>
            <a:ext cx="13260587" cy="88403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21"/>
          </p:nvPr>
        </p:nvSpPr>
        <p:spPr>
          <a:xfrm>
            <a:off x="12267902" y="7161609"/>
            <a:ext cx="7956352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22"/>
          </p:nvPr>
        </p:nvSpPr>
        <p:spPr>
          <a:xfrm>
            <a:off x="12495609" y="1053703"/>
            <a:ext cx="7500938" cy="750093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idx="23"/>
          </p:nvPr>
        </p:nvSpPr>
        <p:spPr>
          <a:xfrm>
            <a:off x="-934641" y="1250156"/>
            <a:ext cx="16823532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/>
          <p:nvPr>
            <p:ph type="sldNum" sz="quarter" idx="2"/>
          </p:nvPr>
        </p:nvSpPr>
        <p:spPr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/>
          <p:nvPr>
            <p:ph type="sldNum" sz="quarter" idx="2"/>
          </p:nvPr>
        </p:nvSpPr>
        <p:spPr>
          <a:xfrm>
            <a:off x="12017108" y="13073062"/>
            <a:ext cx="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0" h="21600" fill="norm" stroke="1" extrusionOk="0">
                <a:moveTo>
                  <a:pt x="0" y="0"/>
                </a:moveTo>
                <a:lnTo>
                  <a:pt x="0" y="0"/>
                </a:lnTo>
                <a:lnTo>
                  <a:pt x="0" y="21600"/>
                </a:lnTo>
                <a:lnTo>
                  <a:pt x="0" y="21600"/>
                </a:lnTo>
                <a:close/>
              </a:path>
            </a:pathLst>
          </a:custGeom>
          <a:ln w="12700">
            <a:miter lim="400000"/>
          </a:ln>
        </p:spPr>
        <p:txBody>
          <a:bodyPr lIns="71437" tIns="71437" rIns="71437" bIns="71437">
            <a:spAutoFit/>
          </a:bodyPr>
          <a:lstStyle>
            <a:lvl1pPr>
              <a:defRPr b="0" sz="22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2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7.tif"/><Relationship Id="rId4" Type="http://schemas.openxmlformats.org/officeDocument/2006/relationships/image" Target="../media/image18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8.tif"/><Relationship Id="rId4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Relationship Id="rId4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2.jpeg"/><Relationship Id="rId4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1.tif"/><Relationship Id="rId7" Type="http://schemas.openxmlformats.org/officeDocument/2006/relationships/image" Target="../media/image9.png"/><Relationship Id="rId8" Type="http://schemas.openxmlformats.org/officeDocument/2006/relationships/image" Target="../media/image2.tif"/><Relationship Id="rId9" Type="http://schemas.openxmlformats.org/officeDocument/2006/relationships/image" Target="../media/image10.png"/><Relationship Id="rId10" Type="http://schemas.openxmlformats.org/officeDocument/2006/relationships/image" Target="../media/image3.tif"/><Relationship Id="rId11" Type="http://schemas.openxmlformats.org/officeDocument/2006/relationships/image" Target="../media/image11.png"/><Relationship Id="rId12" Type="http://schemas.openxmlformats.org/officeDocument/2006/relationships/image" Target="../media/image4.tif"/><Relationship Id="rId13" Type="http://schemas.openxmlformats.org/officeDocument/2006/relationships/image" Target="../media/image12.png"/><Relationship Id="rId14" Type="http://schemas.openxmlformats.org/officeDocument/2006/relationships/image" Target="../media/image5.tif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6.tif"/><Relationship Id="rId18" Type="http://schemas.openxmlformats.org/officeDocument/2006/relationships/image" Target="../media/image15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3" Type="http://schemas.openxmlformats.org/officeDocument/2006/relationships/image" Target="../media/image4.jpe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-1"/>
            <a:ext cx="24384000" cy="13716001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BECAS CONADE 2021…"/>
          <p:cNvSpPr txBox="1"/>
          <p:nvPr>
            <p:ph type="ctrTitle"/>
          </p:nvPr>
        </p:nvSpPr>
        <p:spPr>
          <a:xfrm>
            <a:off x="10656084" y="2308657"/>
            <a:ext cx="11496633" cy="2516947"/>
          </a:xfrm>
          <a:prstGeom prst="rect">
            <a:avLst/>
          </a:prstGeom>
        </p:spPr>
        <p:txBody>
          <a:bodyPr/>
          <a:lstStyle/>
          <a:p>
            <a:pPr>
              <a:defRPr b="1"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BECAS CONADE 2021</a:t>
            </a:r>
          </a:p>
          <a:p>
            <a:pPr>
              <a:defRPr sz="60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Programa s269</a:t>
            </a:r>
          </a:p>
        </p:txBody>
      </p:sp>
      <p:sp>
        <p:nvSpPr>
          <p:cNvPr id="121" name="Subdirección de Calidad para el Deporte"/>
          <p:cNvSpPr txBox="1"/>
          <p:nvPr>
            <p:ph type="subTitle" sz="quarter" idx="1"/>
          </p:nvPr>
        </p:nvSpPr>
        <p:spPr>
          <a:xfrm>
            <a:off x="9791813" y="5950408"/>
            <a:ext cx="13225175" cy="2361940"/>
          </a:xfrm>
          <a:prstGeom prst="rect">
            <a:avLst/>
          </a:prstGeom>
        </p:spPr>
        <p:txBody>
          <a:bodyPr/>
          <a:lstStyle>
            <a:lvl1pPr>
              <a:defRPr b="1" sz="6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Subdirección de Calidad para el Deporte</a:t>
            </a:r>
          </a:p>
        </p:txBody>
      </p:sp>
      <p:sp>
        <p:nvSpPr>
          <p:cNvPr id="122" name="Marzo, 2021"/>
          <p:cNvSpPr txBox="1"/>
          <p:nvPr/>
        </p:nvSpPr>
        <p:spPr>
          <a:xfrm>
            <a:off x="18335505" y="9437151"/>
            <a:ext cx="4176670" cy="1090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 algn="r">
              <a:defRPr sz="51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Marzo, 2021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4. Apoyo económico a Asociaciones Deportivas Nacionales, Órganos de Cultura Física y Deporte y Organismos Afines.…"/>
          <p:cNvSpPr txBox="1"/>
          <p:nvPr/>
        </p:nvSpPr>
        <p:spPr>
          <a:xfrm>
            <a:off x="974298" y="3122086"/>
            <a:ext cx="13179263" cy="51552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R="331470" algn="l" defTabSz="449580">
              <a:lnSpc>
                <a:spcPct val="120000"/>
              </a:lnSpc>
              <a:spcBef>
                <a:spcPts val="800"/>
              </a:spcBef>
              <a:defRPr b="0" sz="4700">
                <a:latin typeface="Arial"/>
                <a:ea typeface="Arial"/>
                <a:cs typeface="Arial"/>
                <a:sym typeface="Arial"/>
              </a:defRPr>
            </a:pPr>
            <a:r>
              <a:t>4. Apoyo económico a Asociaciones Deportivas Nacionales, Órganos de Cultura Física y Deporte y Organismos Afines. </a:t>
            </a:r>
          </a:p>
          <a:p>
            <a:pPr marR="331470" algn="l" defTabSz="449580">
              <a:lnSpc>
                <a:spcPct val="120000"/>
              </a:lnSpc>
              <a:spcBef>
                <a:spcPts val="800"/>
              </a:spcBef>
              <a:defRPr b="0" sz="4700">
                <a:latin typeface="Arial"/>
                <a:ea typeface="Arial"/>
                <a:cs typeface="Arial"/>
                <a:sym typeface="Arial"/>
              </a:defRPr>
            </a:pPr>
          </a:p>
          <a:p>
            <a:pPr marR="331470" algn="l" defTabSz="449580">
              <a:lnSpc>
                <a:spcPct val="120000"/>
              </a:lnSpc>
              <a:spcBef>
                <a:spcPts val="800"/>
              </a:spcBef>
              <a:defRPr b="0" sz="4700">
                <a:latin typeface="Arial"/>
                <a:ea typeface="Arial"/>
                <a:cs typeface="Arial"/>
                <a:sym typeface="Arial"/>
              </a:defRPr>
            </a:pPr>
            <a:r>
              <a:t>5. Estímulos, Reconocimientos y Premios a la comunidad deportiva</a:t>
            </a:r>
          </a:p>
        </p:txBody>
      </p:sp>
      <p:grpSp>
        <p:nvGrpSpPr>
          <p:cNvPr id="210" name="Imagen"/>
          <p:cNvGrpSpPr/>
          <p:nvPr/>
        </p:nvGrpSpPr>
        <p:grpSpPr>
          <a:xfrm>
            <a:off x="14789150" y="875668"/>
            <a:ext cx="7786408" cy="10918082"/>
            <a:chOff x="0" y="0"/>
            <a:chExt cx="7786407" cy="10918080"/>
          </a:xfrm>
        </p:grpSpPr>
        <p:pic>
          <p:nvPicPr>
            <p:cNvPr id="209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7000" y="88900"/>
              <a:ext cx="7532408" cy="1058788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8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7786408" cy="1091808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5" name="Imagen"/>
          <p:cNvGrpSpPr/>
          <p:nvPr/>
        </p:nvGrpSpPr>
        <p:grpSpPr>
          <a:xfrm>
            <a:off x="6218096" y="444500"/>
            <a:ext cx="11947808" cy="12049408"/>
            <a:chOff x="0" y="0"/>
            <a:chExt cx="11947807" cy="12049407"/>
          </a:xfrm>
        </p:grpSpPr>
        <p:pic>
          <p:nvPicPr>
            <p:cNvPr id="214" name="Imagen" descr="Imagen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0" b="0"/>
            <a:stretch>
              <a:fillRect/>
            </a:stretch>
          </p:blipFill>
          <p:spPr>
            <a:xfrm>
              <a:off x="177800" y="114300"/>
              <a:ext cx="11592208" cy="115922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3" name="Imagen" descr="Imagen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947808" cy="12049408"/>
            </a:xfrm>
            <a:prstGeom prst="rect">
              <a:avLst/>
            </a:prstGeom>
            <a:effectLst/>
          </p:spPr>
        </p:pic>
      </p:grpSp>
      <p:sp>
        <p:nvSpPr>
          <p:cNvPr id="216" name="Subdirección de Calidad para el Deporte"/>
          <p:cNvSpPr txBox="1"/>
          <p:nvPr/>
        </p:nvSpPr>
        <p:spPr>
          <a:xfrm>
            <a:off x="8495017" y="8119606"/>
            <a:ext cx="8003566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>
                <a:solidFill>
                  <a:srgbClr val="5E5E5E"/>
                </a:solidFill>
              </a:defRPr>
            </a:lvl1pPr>
          </a:lstStyle>
          <a:p>
            <a:pPr/>
            <a:r>
              <a:t>Subdirección de Calidad para el Deporte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Con fecha 6 de noviembre del 2020, se publicó en el Diario Oficial de la Federación (DOF), el Decreto por el que se reforma el artículo 116, primer y tercer párrafos, y se derogan los artículos 30, fracción XXVI; 94, segundo párrafo; 110, párrafos segund"/>
          <p:cNvSpPr txBox="1"/>
          <p:nvPr/>
        </p:nvSpPr>
        <p:spPr>
          <a:xfrm>
            <a:off x="1012071" y="2034620"/>
            <a:ext cx="22359856" cy="679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R="331470" algn="just" defTabSz="449580">
              <a:lnSpc>
                <a:spcPts val="5600"/>
              </a:lnSpc>
              <a:spcBef>
                <a:spcPts val="800"/>
              </a:spcBef>
              <a:defRPr b="0" sz="35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Con fecha 6 de noviembre del 2020, se publicó en el Diario Oficial de la Federación (DOF), el Decreto por el que se reforma el artículo 116, primer y tercer párrafos, y se derogan los artículos 30, fracción XXVI; 94, segundo párrafo; 110, párrafos segundo y tercero, y 116, segundo párrafo, de la Ley General de Cultura Física y Deporte; dando con ello lugar a las extinción del FIDEICOMISO denominado Fondo para el Deporte de Alto Rendimiento (FODEPAR); así mismo se estableció la obligación de continuar brindando los apoyos económicos y materiales para la práctica y desarrollo del deporte de alto rendimiento con posibilidad de participar en Juegos Olímpicos y Paralímpicos, </a:t>
            </a:r>
            <a:r>
              <a:rPr b="1" sz="3700">
                <a:latin typeface="Arial"/>
                <a:ea typeface="Arial"/>
                <a:cs typeface="Arial"/>
                <a:sym typeface="Arial"/>
              </a:rPr>
              <a:t>hasta en tanto se publiquen la nuevas Reglas de Operación del Programa S269 de la CONADE.</a:t>
            </a:r>
            <a:endParaRPr b="1"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Antecedente"/>
          <p:cNvSpPr txBox="1"/>
          <p:nvPr/>
        </p:nvSpPr>
        <p:spPr>
          <a:xfrm>
            <a:off x="1118129" y="1017569"/>
            <a:ext cx="4283076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Antecedente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Promover, estimular y fomentar la identificación, desarrollo y preparación de deportistas de Alto Rendimiento, en desarrollo y en formación convencional y adaptado para la obtención de los más altos resultados en los eventos internacionales; mediante la "/>
          <p:cNvSpPr txBox="1"/>
          <p:nvPr/>
        </p:nvSpPr>
        <p:spPr>
          <a:xfrm>
            <a:off x="1378226" y="3188229"/>
            <a:ext cx="10641169" cy="7712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R="331470" algn="just" defTabSz="449580">
              <a:lnSpc>
                <a:spcPts val="5400"/>
              </a:lnSpc>
              <a:spcBef>
                <a:spcPts val="800"/>
              </a:spcBef>
              <a:defRPr b="0" sz="3500"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Promover, estimular y fomentar la identificación, desarrollo y preparación de deportistas de Alto Rendimiento, en desarrollo y en formación convencional y adaptado para la obtención de los más altos resultados en los eventos internacionales; mediante la aportación de apoyos económicos, humanos y materiales; a los beneficiarios señalados en las presentes reglas de operación, a través de lo siguiente:</a:t>
            </a:r>
          </a:p>
        </p:txBody>
      </p:sp>
      <p:sp>
        <p:nvSpPr>
          <p:cNvPr id="130" name="B. Estrategia Deporte de Alto Rendimiento"/>
          <p:cNvSpPr txBox="1"/>
          <p:nvPr/>
        </p:nvSpPr>
        <p:spPr>
          <a:xfrm>
            <a:off x="756327" y="636343"/>
            <a:ext cx="13389612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B. Estrategia Deporte de Alto Rendimiento </a:t>
            </a:r>
          </a:p>
        </p:txBody>
      </p:sp>
      <p:grpSp>
        <p:nvGrpSpPr>
          <p:cNvPr id="133" name="daniel-1.jpg"/>
          <p:cNvGrpSpPr/>
          <p:nvPr/>
        </p:nvGrpSpPr>
        <p:grpSpPr>
          <a:xfrm>
            <a:off x="12313803" y="1849966"/>
            <a:ext cx="11132928" cy="9255307"/>
            <a:chOff x="0" y="0"/>
            <a:chExt cx="11132927" cy="9255305"/>
          </a:xfrm>
        </p:grpSpPr>
        <p:pic>
          <p:nvPicPr>
            <p:cNvPr id="132" name="daniel-1.jpg" descr="daniel-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9521" t="0" r="8814" b="0"/>
            <a:stretch>
              <a:fillRect/>
            </a:stretch>
          </p:blipFill>
          <p:spPr>
            <a:xfrm>
              <a:off x="177800" y="114300"/>
              <a:ext cx="10777328" cy="87981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1" name="daniel-1.jpg" descr="daniel-1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132928" cy="9255306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Becas económicas deportivas a deportistas de Alto Rendimiento, en desarrollo y en formación, tanto para el deporte convencional como el adaptado.…"/>
          <p:cNvSpPr txBox="1"/>
          <p:nvPr/>
        </p:nvSpPr>
        <p:spPr>
          <a:xfrm>
            <a:off x="813560" y="558392"/>
            <a:ext cx="12358219" cy="11433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694531" marR="331470" indent="-694531" algn="l" defTabSz="449580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b="0" sz="3900">
                <a:latin typeface="Arial"/>
                <a:ea typeface="Arial"/>
                <a:cs typeface="Arial"/>
                <a:sym typeface="Arial"/>
              </a:defRPr>
            </a:pPr>
            <a:r>
              <a:t>Becas económicas deportivas a deportistas de Alto Rendimiento, en desarrollo y en formación, tanto para el deporte convencional como el adaptado.</a:t>
            </a:r>
          </a:p>
          <a:p>
            <a:pPr marL="694531" marR="331470" indent="-694531" algn="l" defTabSz="449580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b="0" sz="3900">
                <a:latin typeface="Arial"/>
                <a:ea typeface="Arial"/>
                <a:cs typeface="Arial"/>
                <a:sym typeface="Arial"/>
              </a:defRPr>
            </a:pPr>
            <a:r>
              <a:t>Becas económicas deportivas a entrenadores y personal técnico.</a:t>
            </a:r>
          </a:p>
          <a:p>
            <a:pPr marL="694531" marR="331470" indent="-694531" algn="l" defTabSz="449580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b="0" sz="3900">
                <a:latin typeface="Arial"/>
                <a:ea typeface="Arial"/>
                <a:cs typeface="Arial"/>
                <a:sym typeface="Arial"/>
              </a:defRPr>
            </a:pPr>
            <a:r>
              <a:t>Apoyos para la preparación y participación en competencias nacionales e internacionales.</a:t>
            </a:r>
          </a:p>
          <a:p>
            <a:pPr marL="694531" marR="331470" indent="-694531" algn="l" defTabSz="449580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b="0" sz="3900">
                <a:latin typeface="Arial"/>
                <a:ea typeface="Arial"/>
                <a:cs typeface="Arial"/>
                <a:sym typeface="Arial"/>
              </a:defRPr>
            </a:pPr>
            <a:r>
              <a:t>Apoyo económico a Asociaciones Deportivas Nacionales, Órganos de Cultura Física y Deporte y Organismos Afines. </a:t>
            </a:r>
          </a:p>
          <a:p>
            <a:pPr marL="694531" marR="331470" indent="-694531" algn="l" defTabSz="449580">
              <a:lnSpc>
                <a:spcPct val="120000"/>
              </a:lnSpc>
              <a:spcBef>
                <a:spcPts val="800"/>
              </a:spcBef>
              <a:buSzPct val="100000"/>
              <a:buAutoNum type="arabicPeriod" startAt="1"/>
              <a:defRPr b="0" sz="3900">
                <a:latin typeface="Arial"/>
                <a:ea typeface="Arial"/>
                <a:cs typeface="Arial"/>
                <a:sym typeface="Arial"/>
              </a:defRPr>
            </a:pPr>
            <a:r>
              <a:t>Estímulos, Reconocimientos y Premios a la comunidad deportiva</a:t>
            </a:r>
          </a:p>
        </p:txBody>
      </p:sp>
      <p:sp>
        <p:nvSpPr>
          <p:cNvPr id="137" name="Líneas de acción operadas por la SCD"/>
          <p:cNvSpPr txBox="1"/>
          <p:nvPr/>
        </p:nvSpPr>
        <p:spPr>
          <a:xfrm>
            <a:off x="1287400" y="305403"/>
            <a:ext cx="18962109" cy="1146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R="331470" algn="just" defTabSz="449580">
              <a:lnSpc>
                <a:spcPct val="107916"/>
              </a:lnSpc>
              <a:defRPr sz="58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Líneas de acción operadas por la SCD</a:t>
            </a:r>
          </a:p>
        </p:txBody>
      </p:sp>
      <p:grpSp>
        <p:nvGrpSpPr>
          <p:cNvPr id="140" name="caminata-12.jpg"/>
          <p:cNvGrpSpPr/>
          <p:nvPr/>
        </p:nvGrpSpPr>
        <p:grpSpPr>
          <a:xfrm>
            <a:off x="12989164" y="1663700"/>
            <a:ext cx="10157789" cy="9222558"/>
            <a:chOff x="0" y="0"/>
            <a:chExt cx="10157788" cy="9222557"/>
          </a:xfrm>
        </p:grpSpPr>
        <p:pic>
          <p:nvPicPr>
            <p:cNvPr id="139" name="caminata-12.jpg" descr="caminata-12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25447" t="0" r="0" b="0"/>
            <a:stretch>
              <a:fillRect/>
            </a:stretch>
          </p:blipFill>
          <p:spPr>
            <a:xfrm>
              <a:off x="177800" y="114300"/>
              <a:ext cx="9802189" cy="876535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8" name="caminata-12.jpg" descr="caminata-12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157789" cy="922255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1. Becas económicas a deportistas"/>
          <p:cNvSpPr txBox="1"/>
          <p:nvPr/>
        </p:nvSpPr>
        <p:spPr>
          <a:xfrm>
            <a:off x="742710" y="801122"/>
            <a:ext cx="10633711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1. Becas económicas a deportistas</a:t>
            </a:r>
          </a:p>
        </p:txBody>
      </p:sp>
      <p:sp>
        <p:nvSpPr>
          <p:cNvPr id="144" name="Becas para deportistas en formación…"/>
          <p:cNvSpPr txBox="1"/>
          <p:nvPr/>
        </p:nvSpPr>
        <p:spPr>
          <a:xfrm>
            <a:off x="1034173" y="2419966"/>
            <a:ext cx="21900246" cy="2451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R="331470" algn="just" defTabSz="449580">
              <a:lnSpc>
                <a:spcPct val="107916"/>
              </a:lnSpc>
              <a:spcBef>
                <a:spcPts val="800"/>
              </a:spcBef>
              <a:tabLst>
                <a:tab pos="12700" algn="l"/>
                <a:tab pos="228600" algn="l"/>
              </a:tabLst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Becas para deportistas en formación</a:t>
            </a:r>
          </a:p>
          <a:p>
            <a:pPr marR="331470" algn="just" defTabSz="449580">
              <a:lnSpc>
                <a:spcPct val="107916"/>
              </a:lnSpc>
              <a:spcBef>
                <a:spcPts val="800"/>
              </a:spcBef>
              <a:tabLst>
                <a:tab pos="12700" algn="l"/>
                <a:tab pos="228600" algn="l"/>
              </a:tabLst>
              <a:defRPr b="0" sz="2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Beca que se otorga a los deportistas que obtienen el primer lugar en los eventos: a) Nacionales CONADE – Nacionales del Deporte Adaptado; a propuestas de los Órganos de Cultura Física y Deporte o Dirección de Alto Rendimiento, cuyo monto asciende a</a:t>
            </a:r>
            <a:r>
              <a:rPr b="1"/>
              <a:t> $1,700.00 M.N. mensual.</a:t>
            </a:r>
          </a:p>
        </p:txBody>
      </p:sp>
      <p:sp>
        <p:nvSpPr>
          <p:cNvPr id="145" name="Becas para deportistas en desarrollo…"/>
          <p:cNvSpPr txBox="1"/>
          <p:nvPr/>
        </p:nvSpPr>
        <p:spPr>
          <a:xfrm>
            <a:off x="1051353" y="5484283"/>
            <a:ext cx="21865886" cy="430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R="331470" algn="just" defTabSz="449580">
              <a:lnSpc>
                <a:spcPct val="107916"/>
              </a:lnSpc>
              <a:spcBef>
                <a:spcPts val="800"/>
              </a:spcBef>
              <a:tabLst>
                <a:tab pos="12700" algn="l"/>
                <a:tab pos="228600" algn="l"/>
              </a:tabLst>
              <a:defRPr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Becas para deportistas en desarrollo </a:t>
            </a:r>
          </a:p>
          <a:p>
            <a:pPr marR="331470" algn="just" defTabSz="449580">
              <a:lnSpc>
                <a:spcPct val="107916"/>
              </a:lnSpc>
              <a:spcBef>
                <a:spcPts val="800"/>
              </a:spcBef>
              <a:tabLst>
                <a:tab pos="12700" algn="l"/>
                <a:tab pos="228600" algn="l"/>
              </a:tabLst>
              <a:defRPr b="0" sz="2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Beca que se otorga a los deportistas de preselección nacional de categoría, propuestos por las Asociaciones Deportivas Nacionales o Dirección de Alto Rendimiento de CONADE que se preparan para la participación en eventos del Ciclo Olímpico y/o Campeonatos Mundiales. El monto será de </a:t>
            </a:r>
            <a:r>
              <a:rPr b="1"/>
              <a:t>$6,000.00 M.N, mensual. </a:t>
            </a:r>
          </a:p>
          <a:p>
            <a:pPr marR="331470" algn="just" defTabSz="449580">
              <a:lnSpc>
                <a:spcPct val="107916"/>
              </a:lnSpc>
              <a:spcBef>
                <a:spcPts val="800"/>
              </a:spcBef>
              <a:tabLst>
                <a:tab pos="12700" algn="l"/>
                <a:tab pos="228600" algn="l"/>
              </a:tabLst>
              <a:defRPr b="0" sz="2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marR="331470" algn="just" defTabSz="449580">
              <a:lnSpc>
                <a:spcPct val="107916"/>
              </a:lnSpc>
              <a:spcBef>
                <a:spcPts val="800"/>
              </a:spcBef>
              <a:tabLst>
                <a:tab pos="12700" algn="l"/>
                <a:tab pos="228600" algn="l"/>
              </a:tabLst>
              <a:defRPr b="0" sz="2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Para aquellos deportistas que hayan obtenido plaza nominal a Juegos Olímpicos / Paralímpicos el monto será </a:t>
            </a:r>
            <a:r>
              <a:rPr b="1"/>
              <a:t>$20,000.00 M.N, mensual.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Becas por resultado deportivo…"/>
          <p:cNvSpPr txBox="1"/>
          <p:nvPr/>
        </p:nvSpPr>
        <p:spPr>
          <a:xfrm>
            <a:off x="761084" y="-70609"/>
            <a:ext cx="12337514" cy="1127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R="331470" algn="l" defTabSz="449580">
              <a:lnSpc>
                <a:spcPct val="107916"/>
              </a:lnSpc>
              <a:spcBef>
                <a:spcPts val="800"/>
              </a:spcBef>
              <a:defRPr sz="4300">
                <a:latin typeface="Arial"/>
                <a:ea typeface="Arial"/>
                <a:cs typeface="Arial"/>
                <a:sym typeface="Arial"/>
              </a:defRPr>
            </a:pPr>
            <a:r>
              <a:t>Becas por resultado deportivo</a:t>
            </a:r>
          </a:p>
          <a:p>
            <a:pPr marR="331470" algn="l" defTabSz="449580">
              <a:lnSpc>
                <a:spcPct val="107916"/>
              </a:lnSpc>
              <a:spcBef>
                <a:spcPts val="800"/>
              </a:spcBef>
              <a:defRPr b="0" sz="3300">
                <a:latin typeface="Arial"/>
                <a:ea typeface="Arial"/>
                <a:cs typeface="Arial"/>
                <a:sym typeface="Arial"/>
              </a:defRPr>
            </a:pPr>
            <a:r>
              <a:t>Beca que se otorga a los deportistas que participen en eventos internacionales. </a:t>
            </a:r>
            <a:r>
              <a:rPr b="1"/>
              <a:t>Los montos serán en función del resultado obtenido en el evento deportivo.</a:t>
            </a:r>
            <a:endParaRPr b="1"/>
          </a:p>
          <a:p>
            <a:pPr marR="331470" algn="l" defTabSz="449580">
              <a:lnSpc>
                <a:spcPct val="107916"/>
              </a:lnSpc>
              <a:spcBef>
                <a:spcPts val="800"/>
              </a:spcBef>
              <a:defRPr b="0" sz="3300">
                <a:latin typeface="Arial"/>
                <a:ea typeface="Arial"/>
                <a:cs typeface="Arial"/>
                <a:sym typeface="Arial"/>
              </a:defRPr>
            </a:pPr>
            <a:endParaRPr b="1"/>
          </a:p>
          <a:p>
            <a:pPr marR="331470" algn="l" defTabSz="449580">
              <a:lnSpc>
                <a:spcPct val="107916"/>
              </a:lnSpc>
              <a:spcBef>
                <a:spcPts val="800"/>
              </a:spcBef>
              <a:defRPr b="0" sz="3300">
                <a:latin typeface="Arial"/>
                <a:ea typeface="Arial"/>
                <a:cs typeface="Arial"/>
                <a:sym typeface="Arial"/>
              </a:defRPr>
            </a:pPr>
            <a:r>
              <a:t>Se deberá cumplir, los siguientes criterios generales:</a:t>
            </a:r>
          </a:p>
          <a:p>
            <a:pPr marL="537104" marR="331470" indent="-537104" algn="just" defTabSz="44958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tabLst>
                <a:tab pos="12700" algn="l"/>
                <a:tab pos="228600" algn="l"/>
              </a:tabLst>
              <a:defRPr b="0" sz="3300">
                <a:latin typeface="Arial"/>
                <a:ea typeface="Arial"/>
                <a:cs typeface="Arial"/>
                <a:sym typeface="Arial"/>
              </a:defRPr>
            </a:pPr>
            <a:r>
              <a:t>Propuestas por las Asociaciones Deportivas Nacionales o Dirección de Alto Rendimiento de CONADE.</a:t>
            </a:r>
          </a:p>
          <a:p>
            <a:pPr marL="537104" marR="331470" indent="-537104" algn="just" defTabSz="44958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tabLst>
                <a:tab pos="12700" algn="l"/>
                <a:tab pos="228600" algn="l"/>
              </a:tabLst>
              <a:defRPr b="0" sz="3300">
                <a:latin typeface="Arial"/>
                <a:ea typeface="Arial"/>
                <a:cs typeface="Arial"/>
                <a:sym typeface="Arial"/>
              </a:defRPr>
            </a:pPr>
            <a:r>
              <a:t>Que en el resultado oficial final, la prueba cuente con un mínimo de 5 participantes de 3 países diferentes.</a:t>
            </a:r>
          </a:p>
          <a:p>
            <a:pPr marL="537104" marR="331470" indent="-537104" algn="just" defTabSz="44958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tabLst>
                <a:tab pos="12700" algn="l"/>
                <a:tab pos="228600" algn="l"/>
              </a:tabLst>
              <a:defRPr b="0" sz="3300">
                <a:latin typeface="Arial"/>
                <a:ea typeface="Arial"/>
                <a:cs typeface="Arial"/>
                <a:sym typeface="Arial"/>
              </a:defRPr>
            </a:pPr>
            <a:r>
              <a:t>Que la prueba cuente para el medallero general del evento y se encuentre en la memoria oficial.</a:t>
            </a:r>
          </a:p>
          <a:p>
            <a:pPr marL="537104" marR="331470" indent="-537104" algn="just" defTabSz="44958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tabLst>
                <a:tab pos="12700" algn="l"/>
                <a:tab pos="228600" algn="l"/>
              </a:tabLst>
              <a:defRPr b="0" sz="3300">
                <a:latin typeface="Arial"/>
                <a:ea typeface="Arial"/>
                <a:cs typeface="Arial"/>
                <a:sym typeface="Arial"/>
              </a:defRPr>
            </a:pPr>
            <a:r>
              <a:t>Están sujetas a previa autorización de la Subdirección de Calidad para el Deporte a través de la Dirección de Alto Rendimiento.</a:t>
            </a:r>
          </a:p>
          <a:p>
            <a:pPr marL="537104" marR="331470" indent="-537104" algn="just" defTabSz="449580">
              <a:lnSpc>
                <a:spcPct val="107916"/>
              </a:lnSpc>
              <a:spcBef>
                <a:spcPts val="800"/>
              </a:spcBef>
              <a:buSzPct val="100000"/>
              <a:buAutoNum type="arabicPeriod" startAt="1"/>
              <a:tabLst>
                <a:tab pos="12700" algn="l"/>
                <a:tab pos="228600" algn="l"/>
              </a:tabLst>
              <a:defRPr b="0" sz="3300">
                <a:latin typeface="Arial"/>
                <a:ea typeface="Arial"/>
                <a:cs typeface="Arial"/>
                <a:sym typeface="Arial"/>
              </a:defRPr>
            </a:pPr>
            <a:r>
              <a:t>La temporalidad de la beca estará soportada por la Carta Aceptación Compromiso de Resultados Competitivos y el Dictamen Técnico Deportivo. </a:t>
            </a:r>
            <a:r>
              <a:rPr b="1">
                <a:solidFill>
                  <a:schemeClr val="accent5">
                    <a:lumOff val="-29866"/>
                  </a:schemeClr>
                </a:solidFill>
              </a:rPr>
              <a:t>No es retroactiva.</a:t>
            </a:r>
          </a:p>
        </p:txBody>
      </p:sp>
      <p:grpSp>
        <p:nvGrpSpPr>
          <p:cNvPr id="151" name="dolores-1.jpg"/>
          <p:cNvGrpSpPr/>
          <p:nvPr/>
        </p:nvGrpSpPr>
        <p:grpSpPr>
          <a:xfrm>
            <a:off x="13288984" y="952500"/>
            <a:ext cx="10061549" cy="10617200"/>
            <a:chOff x="0" y="0"/>
            <a:chExt cx="10061548" cy="10617200"/>
          </a:xfrm>
        </p:grpSpPr>
        <p:pic>
          <p:nvPicPr>
            <p:cNvPr id="150" name="dolores-1.jpg" descr="dolores-1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0" r="36312" b="0"/>
            <a:stretch>
              <a:fillRect/>
            </a:stretch>
          </p:blipFill>
          <p:spPr>
            <a:xfrm>
              <a:off x="177800" y="114300"/>
              <a:ext cx="9705948" cy="1016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9" name="dolores-1.jpg" descr="dolores-1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061549" cy="10617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Eventos internacionales programados para el ciclo 2021 - 2024"/>
          <p:cNvSpPr txBox="1"/>
          <p:nvPr/>
        </p:nvSpPr>
        <p:spPr>
          <a:xfrm>
            <a:off x="2021068" y="702257"/>
            <a:ext cx="19483769" cy="87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1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Eventos internacionales programados para el ciclo 2021 - 2024</a:t>
            </a:r>
          </a:p>
        </p:txBody>
      </p:sp>
      <p:sp>
        <p:nvSpPr>
          <p:cNvPr id="155" name="Categoría Mayor"/>
          <p:cNvSpPr txBox="1"/>
          <p:nvPr/>
        </p:nvSpPr>
        <p:spPr>
          <a:xfrm>
            <a:off x="647946" y="5247533"/>
            <a:ext cx="4375335" cy="155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Categoría Mayor</a:t>
            </a:r>
          </a:p>
        </p:txBody>
      </p:sp>
      <p:sp>
        <p:nvSpPr>
          <p:cNvPr id="156" name="Categoría Juvenil"/>
          <p:cNvSpPr txBox="1"/>
          <p:nvPr/>
        </p:nvSpPr>
        <p:spPr>
          <a:xfrm>
            <a:off x="647946" y="8866537"/>
            <a:ext cx="4375335" cy="1557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/>
            </a:lvl1pPr>
          </a:lstStyle>
          <a:p>
            <a:pPr/>
            <a:r>
              <a:t>Categoría Juvenil</a:t>
            </a:r>
          </a:p>
        </p:txBody>
      </p:sp>
      <p:sp>
        <p:nvSpPr>
          <p:cNvPr id="157" name="2021"/>
          <p:cNvSpPr txBox="1"/>
          <p:nvPr/>
        </p:nvSpPr>
        <p:spPr>
          <a:xfrm>
            <a:off x="7293139" y="2754246"/>
            <a:ext cx="1413561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2021</a:t>
            </a:r>
          </a:p>
        </p:txBody>
      </p:sp>
      <p:sp>
        <p:nvSpPr>
          <p:cNvPr id="158" name="2022"/>
          <p:cNvSpPr txBox="1"/>
          <p:nvPr/>
        </p:nvSpPr>
        <p:spPr>
          <a:xfrm>
            <a:off x="11485219" y="2754246"/>
            <a:ext cx="1413562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2022</a:t>
            </a:r>
          </a:p>
        </p:txBody>
      </p:sp>
      <p:sp>
        <p:nvSpPr>
          <p:cNvPr id="159" name="2023"/>
          <p:cNvSpPr txBox="1"/>
          <p:nvPr/>
        </p:nvSpPr>
        <p:spPr>
          <a:xfrm>
            <a:off x="15931300" y="2754246"/>
            <a:ext cx="1413561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2023</a:t>
            </a:r>
          </a:p>
        </p:txBody>
      </p:sp>
      <p:sp>
        <p:nvSpPr>
          <p:cNvPr id="160" name="2024"/>
          <p:cNvSpPr txBox="1"/>
          <p:nvPr/>
        </p:nvSpPr>
        <p:spPr>
          <a:xfrm>
            <a:off x="20377380" y="2754246"/>
            <a:ext cx="1413562" cy="795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600">
                <a:solidFill>
                  <a:schemeClr val="accent5">
                    <a:lumOff val="-29866"/>
                  </a:schemeClr>
                </a:solidFill>
              </a:defRPr>
            </a:lvl1pPr>
          </a:lstStyle>
          <a:p>
            <a:pPr/>
            <a:r>
              <a:t>2024</a:t>
            </a:r>
          </a:p>
        </p:txBody>
      </p:sp>
      <p:pic>
        <p:nvPicPr>
          <p:cNvPr id="161" name="Línea Línea" descr="Línea Lí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5084399" y="7482630"/>
            <a:ext cx="10023122" cy="76201"/>
          </a:xfrm>
          <a:prstGeom prst="rect">
            <a:avLst/>
          </a:prstGeom>
        </p:spPr>
      </p:pic>
      <p:pic>
        <p:nvPicPr>
          <p:cNvPr id="163" name="Línea Línea" descr="Línea Línea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9253240" y="7482630"/>
            <a:ext cx="10069601" cy="76201"/>
          </a:xfrm>
          <a:prstGeom prst="rect">
            <a:avLst/>
          </a:prstGeom>
        </p:spPr>
      </p:pic>
      <p:pic>
        <p:nvPicPr>
          <p:cNvPr id="165" name="Línea Línea" descr="Línea Línea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6200000">
            <a:off x="13953255" y="7482630"/>
            <a:ext cx="10069732" cy="76201"/>
          </a:xfrm>
          <a:prstGeom prst="rect">
            <a:avLst/>
          </a:prstGeom>
        </p:spPr>
      </p:pic>
      <p:pic>
        <p:nvPicPr>
          <p:cNvPr id="167" name="Línea Línea" descr="Línea Línea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16200000">
            <a:off x="384318" y="7482630"/>
            <a:ext cx="10023122" cy="76201"/>
          </a:xfrm>
          <a:prstGeom prst="rect">
            <a:avLst/>
          </a:prstGeom>
        </p:spPr>
      </p:pic>
      <p:grpSp>
        <p:nvGrpSpPr>
          <p:cNvPr id="171" name="Imagen"/>
          <p:cNvGrpSpPr/>
          <p:nvPr/>
        </p:nvGrpSpPr>
        <p:grpSpPr>
          <a:xfrm>
            <a:off x="5833662" y="3981105"/>
            <a:ext cx="3413816" cy="2144959"/>
            <a:chOff x="0" y="0"/>
            <a:chExt cx="3413815" cy="2144958"/>
          </a:xfrm>
        </p:grpSpPr>
        <p:pic>
          <p:nvPicPr>
            <p:cNvPr id="170" name="Imagen" descr="Imagen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0" t="0" r="0" b="0"/>
            <a:stretch>
              <a:fillRect/>
            </a:stretch>
          </p:blipFill>
          <p:spPr>
            <a:xfrm>
              <a:off x="127000" y="88900"/>
              <a:ext cx="3159816" cy="181475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69" name="Imagen" descr="Imagen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-1"/>
              <a:ext cx="3413816" cy="2144960"/>
            </a:xfrm>
            <a:prstGeom prst="rect">
              <a:avLst/>
            </a:prstGeom>
            <a:effectLst/>
          </p:spPr>
        </p:pic>
      </p:grpSp>
      <p:grpSp>
        <p:nvGrpSpPr>
          <p:cNvPr id="174" name="Imagen"/>
          <p:cNvGrpSpPr/>
          <p:nvPr/>
        </p:nvGrpSpPr>
        <p:grpSpPr>
          <a:xfrm>
            <a:off x="10485092" y="3808984"/>
            <a:ext cx="3179283" cy="2328952"/>
            <a:chOff x="0" y="0"/>
            <a:chExt cx="3179282" cy="2328951"/>
          </a:xfrm>
        </p:grpSpPr>
        <p:pic>
          <p:nvPicPr>
            <p:cNvPr id="173" name="Imagen" descr="Imagen"/>
            <p:cNvPicPr>
              <a:picLocks noChangeAspect="1"/>
            </p:cNvPicPr>
            <p:nvPr/>
          </p:nvPicPr>
          <p:blipFill>
            <a:blip r:embed="rId8">
              <a:extLst/>
            </a:blip>
            <a:srcRect l="17197" t="18780" r="13211" b="9800"/>
            <a:stretch>
              <a:fillRect/>
            </a:stretch>
          </p:blipFill>
          <p:spPr>
            <a:xfrm>
              <a:off x="127000" y="88900"/>
              <a:ext cx="2925283" cy="199875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2" name="Imagen" descr="Imagen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-1" y="-1"/>
              <a:ext cx="3179284" cy="2328953"/>
            </a:xfrm>
            <a:prstGeom prst="rect">
              <a:avLst/>
            </a:prstGeom>
            <a:effectLst/>
          </p:spPr>
        </p:pic>
      </p:grpSp>
      <p:grpSp>
        <p:nvGrpSpPr>
          <p:cNvPr id="177" name="Imagen"/>
          <p:cNvGrpSpPr/>
          <p:nvPr/>
        </p:nvGrpSpPr>
        <p:grpSpPr>
          <a:xfrm>
            <a:off x="14805638" y="3733208"/>
            <a:ext cx="3147964" cy="2480504"/>
            <a:chOff x="0" y="0"/>
            <a:chExt cx="3147962" cy="2480503"/>
          </a:xfrm>
        </p:grpSpPr>
        <p:pic>
          <p:nvPicPr>
            <p:cNvPr id="176" name="Imagen" descr="Imagen"/>
            <p:cNvPicPr>
              <a:picLocks noChangeAspect="1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27000" y="88900"/>
              <a:ext cx="2893963" cy="215030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5" name="Imagen" descr="Imagen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0" y="0"/>
              <a:ext cx="3147963" cy="2480504"/>
            </a:xfrm>
            <a:prstGeom prst="rect">
              <a:avLst/>
            </a:prstGeom>
            <a:effectLst/>
          </p:spPr>
        </p:pic>
      </p:grpSp>
      <p:grpSp>
        <p:nvGrpSpPr>
          <p:cNvPr id="180" name="Imagen"/>
          <p:cNvGrpSpPr/>
          <p:nvPr/>
        </p:nvGrpSpPr>
        <p:grpSpPr>
          <a:xfrm>
            <a:off x="19328603" y="3728859"/>
            <a:ext cx="4092223" cy="2489202"/>
            <a:chOff x="0" y="0"/>
            <a:chExt cx="4092222" cy="2489200"/>
          </a:xfrm>
        </p:grpSpPr>
        <p:pic>
          <p:nvPicPr>
            <p:cNvPr id="179" name="Imagen" descr="Imagen"/>
            <p:cNvPicPr>
              <a:picLocks noChangeAspect="1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27000" y="88900"/>
              <a:ext cx="3838223" cy="215900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8" name="Imagen" descr="Imagen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0" y="0"/>
              <a:ext cx="4092223" cy="2489201"/>
            </a:xfrm>
            <a:prstGeom prst="rect">
              <a:avLst/>
            </a:prstGeom>
            <a:effectLst/>
          </p:spPr>
        </p:pic>
      </p:grpSp>
      <p:grpSp>
        <p:nvGrpSpPr>
          <p:cNvPr id="183" name="Imagen"/>
          <p:cNvGrpSpPr/>
          <p:nvPr/>
        </p:nvGrpSpPr>
        <p:grpSpPr>
          <a:xfrm>
            <a:off x="6153592" y="8946234"/>
            <a:ext cx="2773956" cy="2931271"/>
            <a:chOff x="0" y="0"/>
            <a:chExt cx="2773955" cy="2931270"/>
          </a:xfrm>
        </p:grpSpPr>
        <p:pic>
          <p:nvPicPr>
            <p:cNvPr id="182" name="Imagen" descr="Imagen"/>
            <p:cNvPicPr>
              <a:picLocks noChangeAspect="1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27000" y="88900"/>
              <a:ext cx="2519956" cy="26010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1" name="Imagen" descr="Imagen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0" y="0"/>
              <a:ext cx="2773956" cy="2931271"/>
            </a:xfrm>
            <a:prstGeom prst="rect">
              <a:avLst/>
            </a:prstGeom>
            <a:effectLst/>
          </p:spPr>
        </p:pic>
      </p:grpSp>
      <p:sp>
        <p:nvSpPr>
          <p:cNvPr id="184" name="Campeonatos Mundiales"/>
          <p:cNvSpPr txBox="1"/>
          <p:nvPr/>
        </p:nvSpPr>
        <p:spPr>
          <a:xfrm>
            <a:off x="10057859" y="10687165"/>
            <a:ext cx="4375335" cy="128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Campeonatos Mundiales</a:t>
            </a:r>
          </a:p>
        </p:txBody>
      </p:sp>
      <p:sp>
        <p:nvSpPr>
          <p:cNvPr id="185" name="Campeonatos Mundiales"/>
          <p:cNvSpPr txBox="1"/>
          <p:nvPr/>
        </p:nvSpPr>
        <p:spPr>
          <a:xfrm>
            <a:off x="14503941" y="6880213"/>
            <a:ext cx="4375335" cy="128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Campeonatos Mundiales</a:t>
            </a:r>
          </a:p>
        </p:txBody>
      </p:sp>
      <p:sp>
        <p:nvSpPr>
          <p:cNvPr id="186" name="Campeonatos Mundiales"/>
          <p:cNvSpPr txBox="1"/>
          <p:nvPr/>
        </p:nvSpPr>
        <p:spPr>
          <a:xfrm>
            <a:off x="10057859" y="6880213"/>
            <a:ext cx="4375335" cy="128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Campeonatos Mundiales</a:t>
            </a:r>
          </a:p>
        </p:txBody>
      </p:sp>
      <p:sp>
        <p:nvSpPr>
          <p:cNvPr id="187" name="Campeonatos Mundiales"/>
          <p:cNvSpPr txBox="1"/>
          <p:nvPr/>
        </p:nvSpPr>
        <p:spPr>
          <a:xfrm>
            <a:off x="14503941" y="9428115"/>
            <a:ext cx="4375335" cy="128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Campeonatos Mundiales</a:t>
            </a:r>
          </a:p>
        </p:txBody>
      </p:sp>
      <p:sp>
        <p:nvSpPr>
          <p:cNvPr id="188" name="Campeonatos Mundiales"/>
          <p:cNvSpPr txBox="1"/>
          <p:nvPr/>
        </p:nvSpPr>
        <p:spPr>
          <a:xfrm>
            <a:off x="18950021" y="9428115"/>
            <a:ext cx="4375335" cy="1281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900">
                <a:solidFill>
                  <a:schemeClr val="accent3">
                    <a:hueOff val="914337"/>
                    <a:satOff val="31515"/>
                    <a:lumOff val="-30790"/>
                  </a:schemeClr>
                </a:solidFill>
              </a:defRPr>
            </a:lvl1pPr>
          </a:lstStyle>
          <a:p>
            <a:pPr/>
            <a:r>
              <a:t>Campeonatos Mundiales</a:t>
            </a:r>
          </a:p>
        </p:txBody>
      </p:sp>
      <p:pic>
        <p:nvPicPr>
          <p:cNvPr id="189" name="Línea Línea" descr="Línea Línea"/>
          <p:cNvPicPr>
            <a:picLocks noChangeAspect="0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 rot="10800000">
            <a:off x="753192" y="8374450"/>
            <a:ext cx="22984670" cy="76201"/>
          </a:xfrm>
          <a:prstGeom prst="rect">
            <a:avLst/>
          </a:prstGeom>
        </p:spPr>
      </p:pic>
      <p:grpSp>
        <p:nvGrpSpPr>
          <p:cNvPr id="193" name="Imagen"/>
          <p:cNvGrpSpPr/>
          <p:nvPr/>
        </p:nvGrpSpPr>
        <p:grpSpPr>
          <a:xfrm>
            <a:off x="11146621" y="8658593"/>
            <a:ext cx="2197811" cy="2093179"/>
            <a:chOff x="0" y="0"/>
            <a:chExt cx="2197810" cy="2093177"/>
          </a:xfrm>
        </p:grpSpPr>
        <p:pic>
          <p:nvPicPr>
            <p:cNvPr id="192" name="Imagen" descr="Imagen"/>
            <p:cNvPicPr>
              <a:picLocks noChangeAspect="1"/>
            </p:cNvPicPr>
            <p:nvPr/>
          </p:nvPicPr>
          <p:blipFill>
            <a:blip r:embed="rId17">
              <a:extLst/>
            </a:blip>
            <a:srcRect l="79365" t="63198" r="2353" b="7325"/>
            <a:stretch>
              <a:fillRect/>
            </a:stretch>
          </p:blipFill>
          <p:spPr>
            <a:xfrm>
              <a:off x="127000" y="88900"/>
              <a:ext cx="1943811" cy="17629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91" name="Imagen" descr="Imagen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0" y="0"/>
              <a:ext cx="2197811" cy="209317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2. Becas económicas a entrenadores"/>
          <p:cNvSpPr txBox="1"/>
          <p:nvPr/>
        </p:nvSpPr>
        <p:spPr>
          <a:xfrm>
            <a:off x="953777" y="1118072"/>
            <a:ext cx="11268076" cy="1006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5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2. Becas económicas a entrenadores</a:t>
            </a:r>
          </a:p>
        </p:txBody>
      </p:sp>
      <p:graphicFrame>
        <p:nvGraphicFramePr>
          <p:cNvPr id="197" name="Tabla"/>
          <p:cNvGraphicFramePr/>
          <p:nvPr/>
        </p:nvGraphicFramePr>
        <p:xfrm>
          <a:off x="3907428" y="3043832"/>
          <a:ext cx="20879661" cy="6419838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8323733"/>
                <a:gridCol w="8702213"/>
              </a:tblGrid>
              <a:tr h="1283967">
                <a:tc>
                  <a:txBody>
                    <a:bodyPr/>
                    <a:lstStyle/>
                    <a:p>
                      <a:pPr marR="331470" defTabSz="449580">
                        <a:defRPr sz="1800"/>
                      </a:pPr>
                      <a:r>
                        <a:rPr b="1"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Beneficiario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marR="331470" defTabSz="449580">
                        <a:defRPr sz="1800"/>
                      </a:pPr>
                      <a:r>
                        <a:rPr b="1"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Monto</a:t>
                      </a:r>
                    </a:p>
                  </a:txBody>
                  <a:tcPr marL="63500" marR="63500" marT="0" marB="0" anchor="ctr" anchorCtr="0" horzOverflow="overflow"/>
                </a:tc>
              </a:tr>
              <a:tr h="1283967">
                <a:tc>
                  <a:txBody>
                    <a:bodyPr/>
                    <a:lstStyle/>
                    <a:p>
                      <a:pPr marR="331470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Entrenadores de Alto Rendimiento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marR="331470" algn="r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De $10,000.00 hasta $ 97,000.00 M.N.</a:t>
                      </a:r>
                    </a:p>
                  </a:txBody>
                  <a:tcPr marL="63500" marR="63500" marT="0" marB="0" anchor="ctr" anchorCtr="0" horzOverflow="overflow"/>
                </a:tc>
              </a:tr>
              <a:tr h="1283967">
                <a:tc>
                  <a:txBody>
                    <a:bodyPr/>
                    <a:lstStyle/>
                    <a:p>
                      <a:pPr marR="331470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Entrenadores de Desarrollo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marR="331470" algn="r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De $10,000.00 hasta $30,000.00 M.N.</a:t>
                      </a:r>
                    </a:p>
                  </a:txBody>
                  <a:tcPr marL="63500" marR="63500" marT="0" marB="0" anchor="ctr" anchorCtr="0" horzOverflow="overflow"/>
                </a:tc>
              </a:tr>
              <a:tr h="1283967">
                <a:tc>
                  <a:txBody>
                    <a:bodyPr/>
                    <a:lstStyle/>
                    <a:p>
                      <a:pPr marR="331470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Entrenadores de Formación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marR="331470" algn="r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De $20,000.00 hasta $30,000.00 M.N.</a:t>
                      </a:r>
                    </a:p>
                  </a:txBody>
                  <a:tcPr marL="63500" marR="63500" marT="0" marB="0" anchor="ctr" anchorCtr="0" horzOverflow="overflow"/>
                </a:tc>
              </a:tr>
              <a:tr h="1283967">
                <a:tc>
                  <a:txBody>
                    <a:bodyPr/>
                    <a:lstStyle/>
                    <a:p>
                      <a:pPr marR="331470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Personal Técnico</a:t>
                      </a:r>
                    </a:p>
                  </a:txBody>
                  <a:tcPr marL="63500" marR="63500" marT="0" marB="0" anchor="ctr" anchorCtr="0" horzOverflow="overflow"/>
                </a:tc>
                <a:tc>
                  <a:txBody>
                    <a:bodyPr/>
                    <a:lstStyle/>
                    <a:p>
                      <a:pPr marR="331470" algn="r" defTabSz="449580">
                        <a:defRPr sz="1800"/>
                      </a:pPr>
                      <a:r>
                        <a:rPr sz="3700">
                          <a:latin typeface="Arial"/>
                          <a:ea typeface="Arial"/>
                          <a:cs typeface="Arial"/>
                          <a:sym typeface="Arial"/>
                        </a:rPr>
                        <a:t>De $10,000 hasta $30,000.00 M.N.</a:t>
                      </a:r>
                    </a:p>
                  </a:txBody>
                  <a:tcPr marL="63500" marR="6350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7051" y="-32831"/>
            <a:ext cx="24418102" cy="13735182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3. Apoyos para la preparación y participación en competencias nacionales e internacionales"/>
          <p:cNvSpPr txBox="1"/>
          <p:nvPr/>
        </p:nvSpPr>
        <p:spPr>
          <a:xfrm>
            <a:off x="1312852" y="311952"/>
            <a:ext cx="22983834" cy="19384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marR="331470" algn="l" defTabSz="449580">
              <a:lnSpc>
                <a:spcPct val="107916"/>
              </a:lnSpc>
              <a:defRPr sz="5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r>
              <a:t>3. Apoyos para la preparación y participación en competencias nacionales e internacionales</a:t>
            </a:r>
          </a:p>
        </p:txBody>
      </p:sp>
      <p:grpSp>
        <p:nvGrpSpPr>
          <p:cNvPr id="203" name="campuzano-6.jpg"/>
          <p:cNvGrpSpPr/>
          <p:nvPr/>
        </p:nvGrpSpPr>
        <p:grpSpPr>
          <a:xfrm>
            <a:off x="13271621" y="2206722"/>
            <a:ext cx="10359885" cy="8876157"/>
            <a:chOff x="0" y="0"/>
            <a:chExt cx="10359883" cy="8876156"/>
          </a:xfrm>
        </p:grpSpPr>
        <p:pic>
          <p:nvPicPr>
            <p:cNvPr id="202" name="campuzano-6.jpg" descr="campuzano-6.jp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15678" t="7128" r="16395" b="7128"/>
            <a:stretch>
              <a:fillRect/>
            </a:stretch>
          </p:blipFill>
          <p:spPr>
            <a:xfrm>
              <a:off x="177800" y="114300"/>
              <a:ext cx="10004284" cy="841895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1" name="campuzano-6.jpg" descr="campuzano-6.jpg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359884" cy="8876157"/>
            </a:xfrm>
            <a:prstGeom prst="rect">
              <a:avLst/>
            </a:prstGeom>
            <a:effectLst/>
          </p:spPr>
        </p:pic>
      </p:grpSp>
      <p:sp>
        <p:nvSpPr>
          <p:cNvPr id="204" name="Puntos importantes para el trámite.…"/>
          <p:cNvSpPr txBox="1"/>
          <p:nvPr/>
        </p:nvSpPr>
        <p:spPr>
          <a:xfrm>
            <a:off x="2046412" y="2468562"/>
            <a:ext cx="10887156" cy="8778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marL="457200" marR="331470" indent="-228600" algn="just" defTabSz="449580">
              <a:defRPr sz="3900">
                <a:latin typeface="Arial"/>
                <a:ea typeface="Arial"/>
                <a:cs typeface="Arial"/>
                <a:sym typeface="Arial"/>
              </a:defRPr>
            </a:pPr>
            <a:r>
              <a:t>Puntos importantes para el trámite.</a:t>
            </a:r>
          </a:p>
          <a:p>
            <a:pPr marL="457200" marR="331470" indent="-228600" algn="just" defTabSz="449580">
              <a:defRPr b="0" sz="3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marL="599016" marR="331470" indent="-370416" algn="just" defTabSz="449580">
              <a:buSzPct val="50000"/>
              <a:buBlip>
                <a:blip r:embed="rId5"/>
              </a:buBlip>
              <a:defRPr b="0" sz="3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Justificación técnica específica del tipo de apoyo, nombre, fecha y sede de la actividad, temporalidad del evento, monto del apoyo total y por rubros, participantes con función. </a:t>
            </a:r>
          </a:p>
          <a:p>
            <a:pPr marL="599016" marR="331470" indent="-370416" algn="just" defTabSz="449580">
              <a:buSzPct val="50000"/>
              <a:buBlip>
                <a:blip r:embed="rId5"/>
              </a:buBlip>
              <a:defRPr b="0" sz="3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marL="599016" marR="331470" indent="-370416" algn="just" defTabSz="449580">
              <a:buSzPct val="50000"/>
              <a:buBlip>
                <a:blip r:embed="rId5"/>
              </a:buBlip>
              <a:defRPr b="0" sz="3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Convocatoria oficial del evento o invitación (en su caso) o justificación técnica por parte del entrenador.</a:t>
            </a:r>
          </a:p>
          <a:p>
            <a:pPr marL="599016" marR="331470" indent="-370416" algn="just" defTabSz="449580">
              <a:buSzPct val="50000"/>
              <a:buBlip>
                <a:blip r:embed="rId5"/>
              </a:buBlip>
              <a:defRPr b="0" sz="3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  <a:p>
            <a:pPr marL="599016" marR="331470" indent="-370416" algn="just" defTabSz="449580">
              <a:buSzPct val="50000"/>
              <a:buBlip>
                <a:blip r:embed="rId5"/>
              </a:buBlip>
              <a:defRPr b="0" sz="3900"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  <a:r>
              <a:t>Estatus actualizado del beneficiario.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"/>
            <a:ea typeface="Helvetica"/>
            <a:cs typeface="Helvetica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3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